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9" r:id="rId2"/>
    <p:sldMasterId id="2147483899" r:id="rId3"/>
    <p:sldMasterId id="2147484042" r:id="rId4"/>
    <p:sldMasterId id="2147484056" r:id="rId5"/>
    <p:sldMasterId id="2147484073" r:id="rId6"/>
  </p:sldMasterIdLst>
  <p:notesMasterIdLst>
    <p:notesMasterId r:id="rId16"/>
  </p:notesMasterIdLst>
  <p:sldIdLst>
    <p:sldId id="292" r:id="rId7"/>
    <p:sldId id="288" r:id="rId8"/>
    <p:sldId id="289" r:id="rId9"/>
    <p:sldId id="293" r:id="rId10"/>
    <p:sldId id="294" r:id="rId11"/>
    <p:sldId id="295" r:id="rId12"/>
    <p:sldId id="270" r:id="rId13"/>
    <p:sldId id="29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65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08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08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08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06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64177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5568581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7232848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95043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3901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44883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2762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5737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xmlns="" val="216539332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xmlns="" val="6628141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xmlns="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07654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2872857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77294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800235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xmlns="" val="16506529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xmlns="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xmlns="" val="29180916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9301855"/>
      </p:ext>
    </p:extLst>
  </p:cSld>
  <p:clrMapOvr>
    <a:masterClrMapping/>
  </p:clrMapOvr>
  <p:hf hdr="0" ft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663581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9563959"/>
      </p:ext>
    </p:extLst>
  </p:cSld>
  <p:clrMapOvr>
    <a:masterClrMapping/>
  </p:clrMapOvr>
  <p:hf hdr="0" ft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8039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4AAEB19-4B49-2801-9B15-7682CDF04C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D23C3EC-28B3-4644-8BE5-3288734B46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21873464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910050"/>
      </p:ext>
    </p:extLst>
  </p:cSld>
  <p:clrMapOvr>
    <a:masterClrMapping/>
  </p:clrMapOvr>
  <p:hf hdr="0" ft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9195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5BB9C8-B774-7D15-8251-AC8ED5B99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BE262A-1515-660C-5ACF-699ADA35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9036745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xmlns="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594821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xmlns="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xmlns="" val="17793059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7F89ECF-F048-57F5-57EF-0CAB335C2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xmlns="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893807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CA47180-C126-D9FC-1291-43F1766DE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xmlns="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xmlns="" val="31235874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:p14="http://schemas.microsoft.com/office/powerpoint/2010/main" xmlns="" val="195367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E1BBEEFE-AE8A-8083-54B6-DBE9BC0E9F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64FF31D-04D7-B1F4-53B1-AA4170602E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9F040EF-92FF-AEA1-BBA6-A4B739E119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CA59A84-C321-FDF9-555F-1FB322EBBC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8776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58305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15/3/2026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382809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64037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72408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6109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1098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63561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53636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15/3/2026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148527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15/3/2026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158006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C6EC6AF9-CC07-5258-9160-8C6391530C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BC6DCCE-3025-75FB-9405-8D51DCD63D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516CCC3-736F-49AC-F079-9A090DAA8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BF578A-ADDB-6713-E5AD-0FF27EDC2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2582993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62266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/>
              <a:pPr/>
              <a:t>11/17/2025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9780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98375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00272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42967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4812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2682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21609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1771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547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3CF0EA4-D201-44E7-3558-D05CB4233E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81E18B-2347-8DB6-2A7F-3EAC100A41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629630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14474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29443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481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85261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884169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36725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98854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73562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D0D36FE-2517-024E-B081-D0B2295EA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B3AD774-9783-18D4-7A22-0650BD37C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xmlns="" id="{C4293765-78A6-5206-26C2-E8817B2834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B4E351F-7451-86A3-5271-0D00B9EFA6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A860223-A40E-30ED-6832-0825A930B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0B6907E-F17B-783E-D454-DFC62D0977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6B12211-7E94-9534-6F2D-2AFD2EBE3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6580245-E985-EC3F-9385-D0F517F0C1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75A82A3-E3DF-978F-4BD7-10E0F1075B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EDC40AE-D1CB-7535-22E2-E6D910FB82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25858578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23037B3-8974-2599-9C16-662BA594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752AE3-E97E-6381-3066-90B73D6C2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1FC1D47-D22E-C8B6-52EE-977FA326B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xmlns="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2230C97-C8C3-2142-5720-3E811CE1E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xmlns="" id="{D9699E7E-EA95-258E-EE85-5B6712A5D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57A2E3A-6DE5-8378-A089-49E8A2E29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9EC672D3-D8F8-3D61-3C4C-5C95F5E26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538975B-8704-9783-3024-A904B1D272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xmlns="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xmlns="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D080AD5-EDF0-8614-3A6E-738026A99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7B311658-326E-8930-CE47-FD49EE7B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pPr/>
              <a:t>March 15, 2026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7A713FDA-ABFC-FBE4-9C4A-3A90A2222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E49FCE-658C-FF5A-6405-3D10F1AC1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903C516-D418-5E3E-1E4E-1DF846433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7BF5B15-0E8A-A82C-6E9C-FCF3FBAAD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54B33CA-9490-C8E1-FE4F-06367AF29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586824F-3198-FE44-5A4A-70312048DA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058CD71-6E97-B6A9-11B6-867ED408DE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E9FDAA6-BDE8-D6C3-17CD-F87BFB54F5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20625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D08455-64EF-6D3F-F544-C7CBF0D57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323792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0205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36585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54332BD-3B0A-AAC1-7FB3-E6D50A1D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3397565"/>
      </p:ext>
    </p:extLst>
  </p:cSld>
  <p:clrMapOvr>
    <a:masterClrMapping/>
  </p:clrMapOvr>
  <p:hf hdr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2725486"/>
      </p:ext>
    </p:extLst>
  </p:cSld>
  <p:clrMapOvr>
    <a:masterClrMapping/>
  </p:clrMapOvr>
  <p:hf hdr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382DE3D-8384-2ED9-7C71-665F47AAD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17849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9107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xmlns="" id="{E6D9E92F-86F7-70EE-6794-AB1238672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xmlns="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661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DD9208B-0FD2-A7E3-5202-0F18392AE4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4010E2-9C6F-C582-1E3A-F5D43D0FFB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3D2B8AF-94DE-C211-EAE7-0971C111B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247A2AC-F284-077E-9A14-EB7D1DE62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0E91F1F-5151-2442-2B89-CE0AB1178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FBD82AC-3C5B-819E-E0FF-157D74B84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F299648-2E6E-FA0D-85E4-8884BE34A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25336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92500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xmlns="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15690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24120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03809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92207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75271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93799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028173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97285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9527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00B3A65-BB60-F2B4-4CF4-19A7C53F1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F1DB8D5-B954-BFC9-C8D8-F0491CCBE2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507D69F-27D7-2C68-A17D-3F1399C8BE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11986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65437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17236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18097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73226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30452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73432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2811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23224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7B0096CA-75D7-CA25-573B-355156CF4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5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45A11E-9896-BD8B-8CC6-A79C124D8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386022B-53D6-6CE0-2093-873FC64A5D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BD4BD8F-684C-A145-3376-9E69B0E5B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E7C1DA9-2A25-EE21-085B-8857DC1AD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F236BB3-E567-A8A9-5EC2-BCEF79CFC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4A87C9F-C765-C63C-951E-70721DDACD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4425665-0C9C-3899-9DB9-ED05D91E26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68269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97251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2DDDF4-404D-D47E-DF36-45AD969E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1402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37E67D-6FAD-0A99-C787-882ED71E2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9373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46922C-B449-F6B9-ADBA-E2C367CDC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DFD8E85-05F5-BAC6-422E-E268C4862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C37573-F5E7-3B70-12CF-C28516681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xmlns="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339947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xmlns="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261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49C8ABD-000F-7A94-A7B0-9589F4FEFD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DC3A554-E5A9-B3CB-913D-45DBFBA79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E3A8DF3-F55A-2494-C55D-8FB94BBC6A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79DC86E-6F8A-B036-5CB2-AA8A79837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B9E0C03-C633-9356-4E28-678BAB7AE0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C8A4F7-6C4C-719B-298F-3B81223D1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E7E5D8B-D6BC-19AE-C0C9-249A55617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26319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08361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730053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xmlns="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37831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xmlns="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6546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37FE2A9-21DD-FB38-F9C9-5420B56B7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89CBFB52-CE70-A084-2784-8ADA5CBB05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21892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7572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xmlns="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2189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6135624" cy="1928791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xmlns="" id="{CE785EFA-A20E-34BD-1F43-41D71765644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868150"/>
            <a:ext cx="6241267" cy="315792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0452" y="831918"/>
            <a:ext cx="4006875" cy="51941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87C69A9E-7322-5194-13E2-93C7D700257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xmlns="" id="{8AB53FE1-7680-2C8E-70CF-D674972D387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613410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xmlns="" id="{881753D4-DE4C-EA13-0F9D-BA983162613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759D4343-C33B-90EB-3F21-D8973A0B13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 dirty="0"/>
              <a:t>04/26/2025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0B40BBD0-0F9D-182F-0831-B7C7987E4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59CAE5C7-3235-E1AC-C62B-F1DDE914BB46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5134152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2189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21629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259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239729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73587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xmlns="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xmlns="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35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42061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8097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879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xmlns="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xmlns="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07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xmlns="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xmlns="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13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xmlns="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xmlns="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2148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2964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951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1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6327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218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8347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559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8188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809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8876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3067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8347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8756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805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1657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2488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1117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311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4595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4328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9686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431306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3221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6879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4453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xmlns="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xmlns="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2551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93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86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6966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xmlns="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:a16="http://schemas.microsoft.com/office/drawing/2014/main" xmlns="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95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xmlns="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xmlns="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7946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xmlns="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xmlns="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312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634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29783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9059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1998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1746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7305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545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7383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277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466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66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87927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696550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56675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57448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56571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xmlns="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1641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87113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393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1629828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86734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725300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84552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3013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856607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038522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44511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0289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7312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4588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095435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3918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155114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3874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3122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60234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65340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36137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261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55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13.xml"/><Relationship Id="rId54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07.xml"/><Relationship Id="rId55" Type="http://schemas.openxmlformats.org/officeDocument/2006/relationships/slideLayout" Target="../slideLayouts/slideLayout212.xml"/><Relationship Id="rId6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slideLayout" Target="../slideLayouts/slideLayout186.xml"/><Relationship Id="rId41" Type="http://schemas.openxmlformats.org/officeDocument/2006/relationships/slideLayout" Target="../slideLayouts/slideLayout198.xml"/><Relationship Id="rId54" Type="http://schemas.openxmlformats.org/officeDocument/2006/relationships/slideLayout" Target="../slideLayouts/slideLayout211.xml"/><Relationship Id="rId6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202.xml"/><Relationship Id="rId53" Type="http://schemas.openxmlformats.org/officeDocument/2006/relationships/slideLayout" Target="../slideLayouts/slideLayout210.xml"/><Relationship Id="rId58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49" Type="http://schemas.openxmlformats.org/officeDocument/2006/relationships/slideLayout" Target="../slideLayouts/slideLayout206.xml"/><Relationship Id="rId57" Type="http://schemas.openxmlformats.org/officeDocument/2006/relationships/slideLayout" Target="../slideLayouts/slideLayout214.xml"/><Relationship Id="rId61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201.xml"/><Relationship Id="rId52" Type="http://schemas.openxmlformats.org/officeDocument/2006/relationships/slideLayout" Target="../slideLayouts/slideLayout209.xml"/><Relationship Id="rId6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48" Type="http://schemas.openxmlformats.org/officeDocument/2006/relationships/slideLayout" Target="../slideLayouts/slideLayout205.xml"/><Relationship Id="rId56" Type="http://schemas.openxmlformats.org/officeDocument/2006/relationships/slideLayout" Target="../slideLayouts/slideLayout213.xml"/><Relationship Id="rId64" Type="http://schemas.openxmlformats.org/officeDocument/2006/relationships/theme" Target="../theme/theme6.xml"/><Relationship Id="rId8" Type="http://schemas.openxmlformats.org/officeDocument/2006/relationships/slideLayout" Target="../slideLayouts/slideLayout165.xml"/><Relationship Id="rId51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03.xml"/><Relationship Id="rId59" Type="http://schemas.openxmlformats.org/officeDocument/2006/relationships/slideLayout" Target="../slideLayouts/slideLayout2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927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423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118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15/3/2026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399853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66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March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  <p:sldLayoutId id="2147484235" r:id="rId62"/>
    <p:sldLayoutId id="2147484236" r:id="rId63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296E95-9B0C-4EC1-9980-C3F4F6A5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36" y="35991"/>
            <a:ext cx="7754709" cy="779936"/>
          </a:xfrm>
        </p:spPr>
        <p:txBody>
          <a:bodyPr/>
          <a:lstStyle/>
          <a:p>
            <a:pPr algn="ctr"/>
            <a:r>
              <a:rPr lang="el-GR" dirty="0" smtClean="0"/>
              <a:t>7.3.  ΛΟΓΑΡΙΑΣΜΟΙ ΠΡΟΣΩΠΩΝ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B56FB-552F-5A4B-085F-DC35C50D474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0176" y="1287324"/>
            <a:ext cx="8651631" cy="5570676"/>
          </a:xfrm>
        </p:spPr>
        <p:txBody>
          <a:bodyPr lIns="0" tIns="0" rIns="0" bIns="0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2000" b="1" dirty="0" smtClean="0"/>
              <a:t>Προσωπικοί</a:t>
            </a:r>
            <a:r>
              <a:rPr lang="el-GR" altLang="zh-CN" sz="2000" dirty="0" smtClean="0"/>
              <a:t> λογαριασμοί είναι εκείνοι με τους οποίους παρακολουθούμε τις </a:t>
            </a:r>
            <a:r>
              <a:rPr lang="el-GR" altLang="zh-CN" sz="2000" b="1" dirty="0" smtClean="0"/>
              <a:t>σχέσεις</a:t>
            </a:r>
            <a:r>
              <a:rPr lang="el-GR" altLang="zh-CN" sz="2000" dirty="0" smtClean="0"/>
              <a:t> της επιχείρησης </a:t>
            </a:r>
            <a:r>
              <a:rPr lang="el-GR" altLang="zh-CN" sz="2000" b="1" dirty="0" smtClean="0"/>
              <a:t>με πρόσωπα </a:t>
            </a:r>
            <a:r>
              <a:rPr lang="el-GR" altLang="zh-CN" sz="2000" dirty="0" smtClean="0"/>
              <a:t>(φυσικά ή νομικά). Έχουμε δύο ειδών σχέσεις :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l-GR" altLang="zh-CN" sz="1800" b="1" dirty="0" smtClean="0"/>
              <a:t>Απαιτήσεις</a:t>
            </a:r>
            <a:r>
              <a:rPr lang="el-GR" altLang="zh-CN" sz="1800" dirty="0" smtClean="0"/>
              <a:t> : Ενεργητικό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l-GR" altLang="zh-CN" sz="1800" b="1" dirty="0" smtClean="0"/>
              <a:t>Υποχρεώσεις</a:t>
            </a:r>
            <a:r>
              <a:rPr lang="el-GR" altLang="zh-CN" sz="1800" dirty="0" smtClean="0"/>
              <a:t> : Παθητικό (</a:t>
            </a:r>
            <a:r>
              <a:rPr lang="el-GR" altLang="zh-CN" sz="1700" b="1" dirty="0" smtClean="0"/>
              <a:t>όλοι</a:t>
            </a:r>
            <a:r>
              <a:rPr lang="el-GR" altLang="zh-CN" sz="1700" dirty="0" smtClean="0"/>
              <a:t> οι λογ/μοί του </a:t>
            </a:r>
            <a:r>
              <a:rPr lang="el-GR" altLang="zh-CN" sz="1700" b="1" dirty="0" smtClean="0"/>
              <a:t>παθητικού</a:t>
            </a:r>
            <a:r>
              <a:rPr lang="el-GR" altLang="zh-CN" sz="1700" dirty="0" smtClean="0"/>
              <a:t> είναι προσωπικοί</a:t>
            </a:r>
            <a:r>
              <a:rPr lang="el-GR" altLang="zh-CN" sz="1600" dirty="0" smtClean="0"/>
              <a:t>)</a:t>
            </a:r>
            <a:endParaRPr lang="el-GR" altLang="zh-CN" sz="1800" dirty="0" smtClean="0"/>
          </a:p>
          <a:p>
            <a:pPr algn="just"/>
            <a:endParaRPr lang="el-GR" altLang="zh-CN" sz="1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2000" dirty="0" smtClean="0"/>
              <a:t>Οι προσωπικοί λογ/μοί διακρίνονται σε λογαριασμούς </a:t>
            </a:r>
            <a:r>
              <a:rPr lang="el-GR" altLang="zh-CN" sz="1800" dirty="0" smtClean="0"/>
              <a:t>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l-GR" altLang="zh-CN" sz="1800" dirty="0" smtClean="0"/>
              <a:t>Απαιτήσεων ή υποχρεώσεων σε </a:t>
            </a:r>
            <a:r>
              <a:rPr lang="el-GR" altLang="zh-CN" sz="1800" b="1" dirty="0" smtClean="0"/>
              <a:t>ευρώ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l-GR" altLang="zh-CN" sz="1800" dirty="0" smtClean="0"/>
              <a:t>Απαιτήσεων ή υποχρεώσεων σε </a:t>
            </a:r>
            <a:r>
              <a:rPr lang="el-GR" altLang="zh-CN" sz="1800" b="1" dirty="0" smtClean="0"/>
              <a:t>ξένο νόμισμα</a:t>
            </a:r>
          </a:p>
          <a:p>
            <a:pPr marL="342900" indent="-342900" algn="just">
              <a:buFont typeface="+mj-lt"/>
              <a:buAutoNum type="arabicPeriod"/>
            </a:pPr>
            <a:endParaRPr lang="el-GR" altLang="zh-CN" sz="1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2000" dirty="0" smtClean="0"/>
              <a:t>Επίσης διακρίνονται σε λογαριασμούς </a:t>
            </a:r>
            <a:r>
              <a:rPr lang="el-GR" altLang="zh-CN" sz="1800" dirty="0" smtClean="0"/>
              <a:t>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l-GR" altLang="zh-CN" sz="1800" u="sng" dirty="0" smtClean="0"/>
              <a:t>Μακροπρόθεσμων </a:t>
            </a:r>
            <a:r>
              <a:rPr lang="el-GR" altLang="zh-CN" sz="1800" dirty="0" smtClean="0"/>
              <a:t>απαιτήσεων ή υποχρεώσεων (μετά το τέλος επόμ. χρήσης)</a:t>
            </a:r>
            <a:endParaRPr lang="el-GR" altLang="zh-CN" sz="1800" b="1" dirty="0" smtClean="0"/>
          </a:p>
          <a:p>
            <a:pPr marL="800100" lvl="1" indent="-342900" algn="just">
              <a:buFont typeface="+mj-lt"/>
              <a:buAutoNum type="arabicPeriod"/>
            </a:pPr>
            <a:r>
              <a:rPr lang="el-GR" altLang="zh-CN" sz="1800" u="sng" dirty="0" smtClean="0"/>
              <a:t>Βραχυπρόθεσμων</a:t>
            </a:r>
            <a:r>
              <a:rPr lang="el-GR" altLang="zh-CN" sz="1800" dirty="0" smtClean="0"/>
              <a:t> απαιτήσεων ή υποχρεώσεων (μέσα στην επόμενη χρήση)</a:t>
            </a:r>
          </a:p>
          <a:p>
            <a:pPr algn="just"/>
            <a:endParaRPr lang="el-GR" altLang="zh-CN" sz="1800" dirty="0" smtClean="0"/>
          </a:p>
        </p:txBody>
      </p:sp>
      <p:pic>
        <p:nvPicPr>
          <p:cNvPr id="14" name="Picture Placeholder 13" descr="Two people collaborating at a computer.">
            <a:extLst>
              <a:ext uri="{FF2B5EF4-FFF2-40B4-BE49-F238E27FC236}">
                <a16:creationId xmlns:a16="http://schemas.microsoft.com/office/drawing/2014/main" xmlns="" id="{4A5C565C-5FD3-821D-1BF8-583E98BD97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" r="41"/>
          <a:stretch/>
        </p:blipFill>
        <p:spPr>
          <a:xfrm>
            <a:off x="9369083" y="0"/>
            <a:ext cx="2822916" cy="6858000"/>
          </a:xfrm>
        </p:spPr>
      </p:pic>
    </p:spTree>
    <p:extLst>
      <p:ext uri="{BB962C8B-B14F-4D97-AF65-F5344CB8AC3E}">
        <p14:creationId xmlns:p14="http://schemas.microsoft.com/office/powerpoint/2010/main" xmlns="" val="42441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Looking up view of tall buildings">
            <a:extLst>
              <a:ext uri="{FF2B5EF4-FFF2-40B4-BE49-F238E27FC236}">
                <a16:creationId xmlns:a16="http://schemas.microsoft.com/office/drawing/2014/main" xmlns="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49933" y="69250"/>
            <a:ext cx="989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7.3.  ΛΟΓΑΡΙΑΣΜΟΙ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ΠΡΟΣΩΠΩΝ (συνέχεια)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pic>
        <p:nvPicPr>
          <p:cNvPr id="11" name="Picture Placeholder 7" descr="Looking up view of tall buildings">
            <a:extLst>
              <a:ext uri="{FF2B5EF4-FFF2-40B4-BE49-F238E27FC236}">
                <a16:creationId xmlns:a16="http://schemas.microsoft.com/office/drawing/2014/main" xmlns="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" b="61"/>
          <a:stretch/>
        </p:blipFill>
        <p:spPr>
          <a:xfrm>
            <a:off x="0" y="558862"/>
            <a:ext cx="1011382" cy="62991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6915" y="1437413"/>
            <a:ext cx="17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ΠΡΟΣΩΠΙΚΟΙ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ΛΟΓΑΡΙΑΣΜΟΙ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5456" y="994659"/>
            <a:ext cx="196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ΕΝΕΡΓΗΤΙΚΟΥ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113D61"/>
                </a:solidFill>
                <a:latin typeface="Trade Gothic Next"/>
              </a:rPr>
              <a:t>(ΑΠΑΙΤΗΣΕΙΣ)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21582" y="919051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ΕΥΡΩ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49292" y="1320856"/>
            <a:ext cx="20953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700" b="1" dirty="0" smtClean="0">
                <a:solidFill>
                  <a:srgbClr val="113D61"/>
                </a:solidFill>
                <a:latin typeface="Trade Gothic Next"/>
              </a:rPr>
              <a:t>ΞΕΝΟ ΝΟΜΙΣΜΑ</a:t>
            </a:r>
            <a:endParaRPr lang="en-US" sz="1700" b="1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8101136" y="1153510"/>
            <a:ext cx="747442" cy="192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7" idx="1"/>
          </p:cNvCxnSpPr>
          <p:nvPr/>
        </p:nvCxnSpPr>
        <p:spPr>
          <a:xfrm>
            <a:off x="8101136" y="1345961"/>
            <a:ext cx="748156" cy="151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67321" y="1936813"/>
            <a:ext cx="196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ΠΑΘΗΤΙΚΟΥ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113D61"/>
                </a:solidFill>
                <a:latin typeface="Trade Gothic Next"/>
              </a:rPr>
              <a:t>(ΥΠΟΧΡΕΩΣΕΙΣ)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49719" y="1861205"/>
            <a:ext cx="27139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700" b="1" dirty="0" smtClean="0">
                <a:solidFill>
                  <a:srgbClr val="113D61"/>
                </a:solidFill>
                <a:latin typeface="Trade Gothic Next"/>
              </a:rPr>
              <a:t>ΜΑΚΡΟΠΡΟΘΕΣΜΕΣ</a:t>
            </a:r>
            <a:endParaRPr lang="en-US" sz="1700" b="1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63360" y="2291146"/>
            <a:ext cx="24189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700" b="1" dirty="0" smtClean="0">
                <a:solidFill>
                  <a:srgbClr val="113D61"/>
                </a:solidFill>
                <a:latin typeface="Trade Gothic Next"/>
              </a:rPr>
              <a:t>ΒΡΑΧΥΠΡΟΘΕΣΜΕΣ</a:t>
            </a:r>
            <a:endParaRPr lang="en-US" sz="1700" b="1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8060785" y="2066313"/>
            <a:ext cx="788934" cy="184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8" idx="1"/>
          </p:cNvCxnSpPr>
          <p:nvPr/>
        </p:nvCxnSpPr>
        <p:spPr>
          <a:xfrm>
            <a:off x="8030799" y="2259981"/>
            <a:ext cx="832561" cy="208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3"/>
          </p:cNvCxnSpPr>
          <p:nvPr/>
        </p:nvCxnSpPr>
        <p:spPr>
          <a:xfrm flipV="1">
            <a:off x="3338733" y="1345961"/>
            <a:ext cx="656723" cy="414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" idx="3"/>
          </p:cNvCxnSpPr>
          <p:nvPr/>
        </p:nvCxnSpPr>
        <p:spPr>
          <a:xfrm>
            <a:off x="3338733" y="1760579"/>
            <a:ext cx="642429" cy="363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49118" y="3102095"/>
            <a:ext cx="9725890" cy="120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ΕΝΕΡΓΗΤΙΚΟΥ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: Πελάτες – Γραμμάτια εισπρακτέα – Παραγγελίες στο εξωτερικό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– Χρεώστες διάφοροι – Λογ/μοί διαχ/σης προκ/λών &amp; πιστώσεων – Μακροπρόθεσμες απαιτήσεις, κλπ.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35" name="TextBox 12"/>
          <p:cNvSpPr txBox="1"/>
          <p:nvPr/>
        </p:nvSpPr>
        <p:spPr>
          <a:xfrm>
            <a:off x="6612058" y="1149405"/>
            <a:ext cx="154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ΝΟΜΙΣΜΑ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6612059" y="2077865"/>
            <a:ext cx="154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ΧΡΟΝΟΣ</a:t>
            </a:r>
          </a:p>
        </p:txBody>
      </p:sp>
      <p:cxnSp>
        <p:nvCxnSpPr>
          <p:cNvPr id="43" name="42 - Ευθύγραμμο βέλος σύνδεσης"/>
          <p:cNvCxnSpPr/>
          <p:nvPr/>
        </p:nvCxnSpPr>
        <p:spPr>
          <a:xfrm flipV="1">
            <a:off x="5927156" y="1308255"/>
            <a:ext cx="578685" cy="37706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- Ευθύγραμμο βέλος σύνδεσης"/>
          <p:cNvCxnSpPr/>
          <p:nvPr/>
        </p:nvCxnSpPr>
        <p:spPr>
          <a:xfrm flipV="1">
            <a:off x="5955292" y="2236715"/>
            <a:ext cx="578685" cy="37706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6"/>
          <p:cNvSpPr txBox="1"/>
          <p:nvPr/>
        </p:nvSpPr>
        <p:spPr>
          <a:xfrm>
            <a:off x="1592847" y="4705811"/>
            <a:ext cx="9725890" cy="159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ΠΑΘΗΤΙΚΟΥ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: Προμηθευτές – Γραμμάτια πληρωτέα – Τράπεζες_λογαριασμοί βραχυπρόθεσμων υποχρεώσεων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– Πιστωτές διάφοροι – Υποχρεώσεις από φόρους_τέλη – Ασφαλιστικοί οργανισμοί – Μακροπρόθεσμες υποχρεώσεις – Κεφάλαιο, κλπ.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7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xmlns="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631845" y="1231511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Έξοδα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είναι οι οικονομικές θυσίες που γίνονται από την επιχείρηση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με τη θέλησή της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για να πραγματοποιηθεί ο σκοπός της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π.χ. : μισθοί, ενοίκια, ρεύμα, κλπ.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7.4.  ΛΟΓΑΡΙΑΣΜΟΙ  ΕΞΟΔΩΝ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603710" y="2483543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Έκτακτες ζημίες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είναι οι οικονομικές θυσίες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παρά τη θέλησή της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και  για λόγους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άσχετους με τη δραστηριότητά της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όπως κλοπή χρημάτων, πυρκαγιά, πλημμύρα, κλπ.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575574" y="3693370"/>
            <a:ext cx="101006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Τα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έξοδα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διακρίνονται σε διάφορες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κατηγορίες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με βάση τα ακόλουθα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κριτήρια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: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Σκοπός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για τον οποίο πραγματοποιούνται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Ομαλότητα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σε σχέση με το έργο που παράγεται από τη δημιουργία τους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Φορέα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αν βαρύνουν μια δραστηριότητα ή περισσότερες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Ποια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χρήση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αφορούν, την τρέχουσα ή όχι.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xmlns="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7.4.  ΛΟΓΑΡΙΑΣΜΟΙ  ΕΞΟΔΩΝ (συνέχεια)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575574" y="795362"/>
            <a:ext cx="101006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Α)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Κατηγορίες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εξόδων με κριτήριο τον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σκοπό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τους :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Οργανικά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που γίνονται για την ομαλή διεξαγωγή των δραστηριοτήτων της επιχείρησης, όπως μισθοί προσωπικού, ενοίκια, κλπ.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Ανόργανα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που συνδέονται με τυχαίες και ευκαιριακές δραστηριότητες, όπως αγορά μεταχειρισμένου αυτοκινήτου, σε πολλή χαμηλή τιμή, για άμεση μεταπώληση.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1533371" y="3158725"/>
            <a:ext cx="101006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Β)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Κατηγορίες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εξόδων με κριτήριο την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ομαλότητα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ή μη :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Ομαλά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τα οποία βρίσκονται σε ομαλή σχέση με το έργο που παράγεται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από τη δημιουργία τους.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457200" lvl="0" indent="-457200" algn="just">
              <a:lnSpc>
                <a:spcPts val="3000"/>
              </a:lnSpc>
              <a:buFont typeface="+mj-lt"/>
              <a:buAutoNum type="arabicPeriod"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Ανώμαλα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</a:t>
            </a:r>
            <a:r>
              <a:rPr lang="el-GR" sz="2000" dirty="0" smtClean="0">
                <a:solidFill>
                  <a:prstClr val="black"/>
                </a:solidFill>
              </a:rPr>
              <a:t>τα οποία </a:t>
            </a:r>
            <a:r>
              <a:rPr lang="el-GR" sz="2000" u="sng" dirty="0" smtClean="0">
                <a:solidFill>
                  <a:prstClr val="black"/>
                </a:solidFill>
              </a:rPr>
              <a:t>δεν</a:t>
            </a:r>
            <a:r>
              <a:rPr lang="el-GR" sz="2000" dirty="0" smtClean="0">
                <a:solidFill>
                  <a:prstClr val="black"/>
                </a:solidFill>
              </a:rPr>
              <a:t> βρίσκονται σε ομαλή σχέση με το έργο που παράγεται από τη δημιουργία τους, π.χ. κατανάλωση ηλεκτρικού ρεύματος τις νυχτερινές ώρες.</a:t>
            </a:r>
            <a:endParaRPr lang="el-GR" sz="2000" dirty="0" smtClean="0">
              <a:solidFill>
                <a:prstClr val="black"/>
              </a:solidFill>
              <a:latin typeface="Trade Gothic Next Light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674055" y="5486393"/>
            <a:ext cx="9959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l-GR" sz="2800" dirty="0" smtClean="0"/>
              <a:t>* </a:t>
            </a:r>
            <a:r>
              <a:rPr lang="el-GR" sz="2000" b="1" dirty="0" smtClean="0"/>
              <a:t>Ανώμαλα</a:t>
            </a:r>
            <a:r>
              <a:rPr lang="el-GR" sz="2000" dirty="0" smtClean="0"/>
              <a:t> &amp; </a:t>
            </a:r>
            <a:r>
              <a:rPr lang="el-GR" sz="2000" b="1" dirty="0" smtClean="0"/>
              <a:t>ανόργανα</a:t>
            </a:r>
            <a:r>
              <a:rPr lang="el-GR" sz="2000" dirty="0" smtClean="0"/>
              <a:t> έξοδα και </a:t>
            </a:r>
            <a:r>
              <a:rPr lang="el-GR" sz="2000" b="1" dirty="0" smtClean="0"/>
              <a:t>έκτακτες ζημίες </a:t>
            </a:r>
            <a:r>
              <a:rPr lang="el-GR" sz="2000" dirty="0" smtClean="0"/>
              <a:t>έχουν παρόμοια χαρακτηριστικά και, κατά συνέπεια, τον </a:t>
            </a:r>
            <a:r>
              <a:rPr lang="el-GR" sz="2000" u="sng" dirty="0" smtClean="0"/>
              <a:t>ίδιο λογιστικό χειρισμό</a:t>
            </a:r>
            <a:r>
              <a:rPr lang="el-GR" sz="2000" dirty="0" smtClean="0"/>
              <a:t>. Στο τέλος της χρήσης μεταφέρονται απ’ ευθείας στο λογαριασμό «</a:t>
            </a:r>
            <a:r>
              <a:rPr lang="el-GR" sz="2000" u="sng" dirty="0" smtClean="0"/>
              <a:t>Αποτελέσματα Χρήσης</a:t>
            </a:r>
            <a:r>
              <a:rPr lang="el-GR" sz="2000" dirty="0" smtClean="0"/>
              <a:t>».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xmlns="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7.4.  ΛΟΓΑΡΙΑΣΜΟΙ  ΕΞΟΔΩΝ (συνέχεια)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575574" y="1245538"/>
            <a:ext cx="101006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Γ)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Κατηγορίες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εξόδων με κριτήριο αν βαρύνουν έναν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φορέα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ή μη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:</a:t>
            </a:r>
          </a:p>
          <a:p>
            <a:pPr marL="457200" lvl="0" indent="-457200" algn="just">
              <a:lnSpc>
                <a:spcPts val="3000"/>
              </a:lnSpc>
              <a:buFont typeface="+mj-lt"/>
              <a:buAutoNum type="arabicPeriod"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Άμεσα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τα </a:t>
            </a:r>
            <a:r>
              <a:rPr lang="el-GR" sz="2000" dirty="0" smtClean="0">
                <a:solidFill>
                  <a:prstClr val="black"/>
                </a:solidFill>
              </a:rPr>
              <a:t>οποία βαρύνουν μια δραστηριότητα, ένα προϊόν κλπ, όπως ο μισθός του μάγειρα σε εστιατόριο.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Έμμεσα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τα οποία βαρύνουν περισσότερες από μία δραστηριότητες, προϊόντα κλπ, όπως το ενοίκιο σε κατάστημα πώλησης ανδρικών και γυναικείων υποδημάτων.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1533371" y="3749581"/>
            <a:ext cx="101006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Δ)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Κατηγορίες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εξόδων με κριτήριο αν αφορούν ή όχι τη 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διαχειριστική χρήση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Δουλευμένα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τα οποία έχουν γίνει για χάρη της διαχειριστικής χρήσης, άσχετα αν έχουν εξοφληθεί ή όχι.</a:t>
            </a:r>
          </a:p>
          <a:p>
            <a:pPr marL="457200" lvl="0" indent="-457200" algn="just">
              <a:lnSpc>
                <a:spcPts val="3000"/>
              </a:lnSpc>
              <a:buFont typeface="+mj-lt"/>
              <a:buAutoNum type="arabicPeriod"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Μη δουλευμένα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</a:t>
            </a:r>
            <a:r>
              <a:rPr lang="el-GR" sz="2000" dirty="0" smtClean="0">
                <a:solidFill>
                  <a:prstClr val="black"/>
                </a:solidFill>
              </a:rPr>
              <a:t>τα οποία </a:t>
            </a:r>
            <a:r>
              <a:rPr lang="el-GR" sz="2000" u="sng" dirty="0" smtClean="0">
                <a:solidFill>
                  <a:prstClr val="black"/>
                </a:solidFill>
              </a:rPr>
              <a:t>δεν</a:t>
            </a:r>
            <a:r>
              <a:rPr lang="el-GR" sz="2000" dirty="0" smtClean="0">
                <a:solidFill>
                  <a:prstClr val="black"/>
                </a:solidFill>
              </a:rPr>
              <a:t> αφορούν την παρούσα διαχειριστική χρήση, </a:t>
            </a:r>
            <a:r>
              <a:rPr lang="el-GR" sz="2000" u="sng" dirty="0" smtClean="0">
                <a:solidFill>
                  <a:prstClr val="black"/>
                </a:solidFill>
              </a:rPr>
              <a:t>παρά</a:t>
            </a:r>
            <a:r>
              <a:rPr lang="el-GR" sz="2000" dirty="0" smtClean="0">
                <a:solidFill>
                  <a:prstClr val="black"/>
                </a:solidFill>
              </a:rPr>
              <a:t> το ότι πληρώθηκαν μέσα στη χρήση αυτή.</a:t>
            </a:r>
            <a:endParaRPr lang="el-GR" sz="2000" dirty="0" smtClean="0">
              <a:solidFill>
                <a:prstClr val="black"/>
              </a:solidFill>
              <a:latin typeface="Trade Gothic Next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576778"/>
            <a:ext cx="9509760" cy="597230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7.5.  ΛΟΓΑΡΙΑΣΜΟΙ  ΕΣΟΔΩΝ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041009" y="1758481"/>
            <a:ext cx="994585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l-GR" sz="2200" b="1" dirty="0" smtClean="0"/>
              <a:t>Έσοδο </a:t>
            </a:r>
            <a:r>
              <a:rPr lang="el-GR" sz="2200" dirty="0" smtClean="0"/>
              <a:t> είναι κάθε αξία ή απαίτηση που αποκτούν οι επιχειρήσεις από τις δραστηριότητές τους  και ειδικότερα από την πώληση ή εκμετάλλευση αγαθών, υπηρεσιών και δικαιωμάτων, όπως : </a:t>
            </a:r>
          </a:p>
          <a:p>
            <a:pPr algn="just"/>
            <a:endParaRPr lang="el-GR" sz="2200" dirty="0" smtClean="0"/>
          </a:p>
          <a:p>
            <a:pPr algn="just">
              <a:lnSpc>
                <a:spcPts val="3200"/>
              </a:lnSpc>
              <a:buFont typeface="Arial" pitchFamily="34" charset="0"/>
              <a:buChar char="•"/>
            </a:pPr>
            <a:r>
              <a:rPr lang="el-GR" sz="2200" b="1" dirty="0" smtClean="0"/>
              <a:t> </a:t>
            </a:r>
            <a:r>
              <a:rPr lang="el-GR" sz="2200" b="1" dirty="0" smtClean="0"/>
              <a:t> Έσοδα από πωλήσεις εμπορευμάτων</a:t>
            </a:r>
          </a:p>
          <a:p>
            <a:pPr algn="just">
              <a:lnSpc>
                <a:spcPts val="3200"/>
              </a:lnSpc>
              <a:buFont typeface="Arial" pitchFamily="34" charset="0"/>
              <a:buChar char="•"/>
            </a:pPr>
            <a:r>
              <a:rPr lang="el-GR" sz="2200" b="1" dirty="0" smtClean="0"/>
              <a:t> </a:t>
            </a:r>
            <a:r>
              <a:rPr lang="el-GR" sz="2200" b="1" dirty="0" smtClean="0"/>
              <a:t> Έσοδα από πωλήσεις έτοιμων και ημιτελών προϊόντων</a:t>
            </a:r>
          </a:p>
          <a:p>
            <a:pPr algn="just">
              <a:lnSpc>
                <a:spcPts val="3200"/>
              </a:lnSpc>
              <a:buFont typeface="Arial" pitchFamily="34" charset="0"/>
              <a:buChar char="•"/>
            </a:pPr>
            <a:r>
              <a:rPr lang="el-GR" sz="2200" b="1" dirty="0" smtClean="0"/>
              <a:t> </a:t>
            </a:r>
            <a:r>
              <a:rPr lang="el-GR" sz="2200" b="1" dirty="0" smtClean="0"/>
              <a:t> Έσοδα από παροχή υπηρεσιών</a:t>
            </a:r>
          </a:p>
          <a:p>
            <a:pPr algn="just">
              <a:lnSpc>
                <a:spcPts val="3200"/>
              </a:lnSpc>
              <a:buFont typeface="Arial" pitchFamily="34" charset="0"/>
              <a:buChar char="•"/>
            </a:pPr>
            <a:r>
              <a:rPr lang="el-GR" sz="2200" b="1" dirty="0" smtClean="0"/>
              <a:t> </a:t>
            </a:r>
            <a:r>
              <a:rPr lang="el-GR" sz="2200" b="1" dirty="0" smtClean="0"/>
              <a:t> Επιχορηγήσεις πωλήσεων</a:t>
            </a:r>
          </a:p>
          <a:p>
            <a:pPr algn="just">
              <a:lnSpc>
                <a:spcPts val="3200"/>
              </a:lnSpc>
              <a:buFont typeface="Arial" pitchFamily="34" charset="0"/>
              <a:buChar char="•"/>
            </a:pPr>
            <a:r>
              <a:rPr lang="el-GR" sz="2200" b="1" dirty="0" smtClean="0"/>
              <a:t> </a:t>
            </a:r>
            <a:r>
              <a:rPr lang="el-GR" sz="2200" b="1" dirty="0" smtClean="0"/>
              <a:t> Έσοδα παρεπόμενων ασχολιών (προμήθειες – μεσιτείες – ενοίκια)</a:t>
            </a:r>
          </a:p>
          <a:p>
            <a:pPr algn="just">
              <a:lnSpc>
                <a:spcPts val="3200"/>
              </a:lnSpc>
              <a:buFont typeface="Arial" pitchFamily="34" charset="0"/>
              <a:buChar char="•"/>
            </a:pPr>
            <a:r>
              <a:rPr lang="el-GR" sz="2200" b="1" dirty="0" smtClean="0"/>
              <a:t> </a:t>
            </a:r>
            <a:r>
              <a:rPr lang="el-GR" sz="2200" b="1" dirty="0" smtClean="0"/>
              <a:t> Έσοδα κεφαλαίων (έσοδα χρεογράφων, πιστωτικοί τόκοι κλπ.)</a:t>
            </a:r>
            <a:endParaRPr lang="el-GR" sz="2200" b="1" dirty="0"/>
          </a:p>
        </p:txBody>
      </p:sp>
    </p:spTree>
    <p:extLst>
      <p:ext uri="{BB962C8B-B14F-4D97-AF65-F5344CB8AC3E}">
        <p14:creationId xmlns:p14="http://schemas.microsoft.com/office/powerpoint/2010/main" xmlns="" val="379819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98466"/>
            <a:ext cx="9509760" cy="597230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7.5  ΛΟΓΑΡΙΑΣΜΟΙ  ΕΣΟΔΩΝ (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συνέχεια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1182" y="2271298"/>
            <a:ext cx="2475914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1. Οργανικά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8892" y="4554970"/>
            <a:ext cx="2475914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2. Ανόργανα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90147" y="1986384"/>
            <a:ext cx="7857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Προέρχονται από την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ομαλή εκμετάλλευση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των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κυρίων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και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παρεπόμενων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δραστηριοτήτων της επιχείρησης, π.χ. πωλήσεις εμπορευμάτων.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Συσχετίζονται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με τα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οργανικά έξοδα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για τον προσδιορισμό του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οργανικού αποτελέσματος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της επιχείρησης.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265591" y="2569163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0574" y="3632626"/>
            <a:ext cx="7843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Προέρχονται από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τυχαίες και συμπτωματικές πράξεις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συναλλαγές ή άλλες δραστηριότητες της επιχείρησης, όπως π.χ. προμήθειες συνεργείου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αυτοκινήτου, επειδή μεσολάβησε σε πώληση αυτοκινήτου πελάτη.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aseline="0" dirty="0" smtClean="0">
                <a:solidFill>
                  <a:srgbClr val="404040"/>
                </a:solidFill>
                <a:latin typeface="Corbel"/>
              </a:rPr>
              <a:t>Στα ανόργανα έσοδα περιλαμβάνονται και τα έκτακτα έσοδα που, αν και έχουν σχέση με τις δραστηριότητες της επιχείρησης, πραγματοποιούνται από έκτακτα γεγονότα και περιστατικά, π.χ. οι συναλλαγματικές διαφορές.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3293301" y="4832054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083212" y="872197"/>
            <a:ext cx="99458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el-GR" sz="2200" b="1" dirty="0" smtClean="0"/>
              <a:t>Τα έσοδα  </a:t>
            </a:r>
            <a:r>
              <a:rPr lang="el-GR" sz="2200" dirty="0" smtClean="0"/>
              <a:t> διακρίνονται σε διάφορες κατηγορίες. Οι πιο βασικές είναι :</a:t>
            </a:r>
          </a:p>
          <a:p>
            <a:pPr algn="just">
              <a:lnSpc>
                <a:spcPts val="3000"/>
              </a:lnSpc>
            </a:pPr>
            <a:r>
              <a:rPr lang="el-GR" sz="2200" b="1" dirty="0" smtClean="0"/>
              <a:t>Α. Ανάλογα με την προέλευσή τους</a:t>
            </a:r>
            <a:r>
              <a:rPr lang="el-GR" sz="2200" dirty="0" smtClean="0"/>
              <a:t>, σε έσοδα :  </a:t>
            </a:r>
          </a:p>
        </p:txBody>
      </p:sp>
    </p:spTree>
    <p:extLst>
      <p:ext uri="{BB962C8B-B14F-4D97-AF65-F5344CB8AC3E}">
        <p14:creationId xmlns:p14="http://schemas.microsoft.com/office/powerpoint/2010/main" xmlns="" val="379819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98466"/>
            <a:ext cx="9509760" cy="597230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7.5  ΛΟΓΑΡΙΑΣΜΟΙ  ΕΣΟΔΩΝ (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συνέχεια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267712" y="1553830"/>
            <a:ext cx="2672432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1. Ομαλά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295422" y="2768334"/>
            <a:ext cx="2672432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2. Ανώμαλα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90147" y="1564344"/>
            <a:ext cx="785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Προέρχονται από την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κανονική, ομαλή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και κατά κανόνα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προγραμματισμένη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πορεία της δραστηριότητας της επιχείρησης.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265591" y="1851695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0574" y="2479050"/>
            <a:ext cx="7843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Οφείλονται σε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απότομες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μεταβολές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της οικονομικής συγκυρίας ή σε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έκτακτα γεγονότα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και περιστατικά που, κάτω από κανονικές συνθήκες, δεν αναμένονται. Η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χρονική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τους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διάρκεια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είναι συνήθως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περιορισμένη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3293301" y="3045418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730341" y="759653"/>
            <a:ext cx="6879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l-GR" sz="2200" b="1" dirty="0" smtClean="0"/>
              <a:t>Β. Ανάλογα με την ομαλότητά τους</a:t>
            </a:r>
            <a:r>
              <a:rPr lang="el-GR" sz="2200" dirty="0" smtClean="0"/>
              <a:t>, σε έσοδα :  </a:t>
            </a:r>
          </a:p>
        </p:txBody>
      </p:sp>
      <p:grpSp>
        <p:nvGrpSpPr>
          <p:cNvPr id="14" name="Group 9"/>
          <p:cNvGrpSpPr/>
          <p:nvPr/>
        </p:nvGrpSpPr>
        <p:grpSpPr>
          <a:xfrm>
            <a:off x="295422" y="4747197"/>
            <a:ext cx="2658795" cy="654796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7" name="Rectangle 10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1"/>
            <p:cNvSpPr txBox="1"/>
            <p:nvPr/>
          </p:nvSpPr>
          <p:spPr>
            <a:xfrm>
              <a:off x="27711" y="219"/>
              <a:ext cx="11256813" cy="141838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1. Δουλευμένα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6" name="TextBox 20"/>
          <p:cNvSpPr txBox="1"/>
          <p:nvPr/>
        </p:nvSpPr>
        <p:spPr>
          <a:xfrm>
            <a:off x="3579132" y="4715506"/>
            <a:ext cx="7801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Έχουν πραγματοποιηθεί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για χάρη της χρήσης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άσχετα αν εισπραχτούν ή όχι.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7" name="Right Arrow 21"/>
          <p:cNvSpPr/>
          <p:nvPr/>
        </p:nvSpPr>
        <p:spPr>
          <a:xfrm>
            <a:off x="3054576" y="4960653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29 - TextBox"/>
          <p:cNvSpPr txBox="1"/>
          <p:nvPr/>
        </p:nvSpPr>
        <p:spPr>
          <a:xfrm>
            <a:off x="1702209" y="4037426"/>
            <a:ext cx="91721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l-GR" sz="2200" b="1" dirty="0" smtClean="0"/>
              <a:t>Γ. Ανάλογα με το αν αφορούν ή όχι τη διαχειριστική χρήση</a:t>
            </a:r>
            <a:r>
              <a:rPr lang="el-GR" sz="2200" dirty="0" smtClean="0"/>
              <a:t>, σε έσοδα :  </a:t>
            </a:r>
          </a:p>
        </p:txBody>
      </p:sp>
      <p:grpSp>
        <p:nvGrpSpPr>
          <p:cNvPr id="31" name="Group 9"/>
          <p:cNvGrpSpPr/>
          <p:nvPr/>
        </p:nvGrpSpPr>
        <p:grpSpPr>
          <a:xfrm>
            <a:off x="295422" y="5605326"/>
            <a:ext cx="2658795" cy="654796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32" name="Rectangle 10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extBox 11"/>
            <p:cNvSpPr txBox="1"/>
            <p:nvPr/>
          </p:nvSpPr>
          <p:spPr>
            <a:xfrm>
              <a:off x="27711" y="219"/>
              <a:ext cx="11256813" cy="141838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2. Μη Δουλευμένα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4" name="TextBox 20"/>
          <p:cNvSpPr txBox="1"/>
          <p:nvPr/>
        </p:nvSpPr>
        <p:spPr>
          <a:xfrm>
            <a:off x="3579132" y="5545499"/>
            <a:ext cx="7801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Δεν αφορούν τη συγκεκριμένη διαχειριστική χρήση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παρά το ότι εισπράχτηκαν μέσα σ’ αυτή.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5" name="Right Arrow 21"/>
          <p:cNvSpPr/>
          <p:nvPr/>
        </p:nvSpPr>
        <p:spPr>
          <a:xfrm>
            <a:off x="3054576" y="5818782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19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9179DE42-5613-4B35-A1E6-6CCBAA13C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B898B32-3891-4C3A-8F58-C5969D2E90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AE4806D-B8F9-4679-A68A-9BD21C01A3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xmlns="" id="{52FB45E9-914E-4471-AC87-E475CD5176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xmlns="" id="{C310626D-5743-49D4-8F7D-88C4F8F057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xmlns="" id="{3C195FC1-B568-4C72-9902-34CB35DDD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xmlns="" id="{EF2BDF77-362C-43F0-8CBB-A969EC2AE0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xmlns="" id="{4BE96B01-3929-432D-B8C2-ADBCB74C2E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2A6FCDE6-CDE2-4C51-B18E-A95CFB6797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xmlns="" id="{9D2E8756-2465-473A-BA2A-2DB1D6224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295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fined Monochrome_Sales Presentation_win32_LW_V3" id="{5CA088F4-77D6-4E20-827C-8AA84F124F2F}" vid="{4489657A-662E-4C81-B6D3-306CF5BE480E}"/>
    </a:ext>
  </a:extLst>
</a:theme>
</file>

<file path=ppt/theme/theme3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ight modernist presentation_win32_SD_V8" id="{DD9F3DBC-97DB-4389-91E3-8FAD01D677DF}" vid="{B81B0F28-B8BA-42F4-B70F-6899486E5220}"/>
    </a:ext>
  </a:extLst>
</a:theme>
</file>

<file path=ppt/theme/theme4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ortal_win32_DN_V3" id="{E9FDF70A-E247-4F49-9C0E-6AD845C43691}" vid="{BF28B221-EE61-4668-B95F-EFA93621CEC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893</Words>
  <Application>Microsoft Office PowerPoint</Application>
  <PresentationFormat>Προσαρμογή</PresentationFormat>
  <Paragraphs>82</Paragraphs>
  <Slides>9</Slides>
  <Notes>4</Notes>
  <HiddenSlides>0</HiddenSlides>
  <MMClips>0</MMClips>
  <ScaleCrop>false</ScaleCrop>
  <HeadingPairs>
    <vt:vector size="4" baseType="variant">
      <vt:variant>
        <vt:lpstr>Θέμα</vt:lpstr>
      </vt:variant>
      <vt:variant>
        <vt:i4>6</vt:i4>
      </vt:variant>
      <vt:variant>
        <vt:lpstr>Τίτλοι διαφανειών</vt:lpstr>
      </vt:variant>
      <vt:variant>
        <vt:i4>9</vt:i4>
      </vt:variant>
    </vt:vector>
  </HeadingPairs>
  <TitlesOfParts>
    <vt:vector size="15" baseType="lpstr">
      <vt:lpstr>AngleLinesVTI</vt:lpstr>
      <vt:lpstr>Refined Monochrome</vt:lpstr>
      <vt:lpstr>light_modernist</vt:lpstr>
      <vt:lpstr>Μπλε σχέδιο με ζώνες 16x9</vt:lpstr>
      <vt:lpstr>Facet</vt:lpstr>
      <vt:lpstr>1_Portal</vt:lpstr>
      <vt:lpstr>7.3.  ΛΟΓΑΡΙΑΣΜΟΙ ΠΡΟΣΩΠΩΝ</vt:lpstr>
      <vt:lpstr>Διαφάνεια 2</vt:lpstr>
      <vt:lpstr>Διαφάνεια 3</vt:lpstr>
      <vt:lpstr>Διαφάνεια 4</vt:lpstr>
      <vt:lpstr>Διαφάνεια 5</vt:lpstr>
      <vt:lpstr>7.5.  ΛΟΓΑΡΙΑΣΜΟΙ  ΕΣΟΔΩΝ</vt:lpstr>
      <vt:lpstr>7.5  ΛΟΓΑΡΙΑΣΜΟΙ  ΕΣΟΔΩΝ (συνέχεια)</vt:lpstr>
      <vt:lpstr>7.5  ΛΟΓΑΡΙΑΣΜΟΙ  ΕΣΟΔΩΝ (συνέχεια)</vt:lpstr>
      <vt:lpstr>Τ Ε Λ Ο Σ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Polux Karamouzas</cp:lastModifiedBy>
  <cp:revision>67</cp:revision>
  <dcterms:created xsi:type="dcterms:W3CDTF">2025-09-13T04:34:18Z</dcterms:created>
  <dcterms:modified xsi:type="dcterms:W3CDTF">2026-03-15T12:50:01Z</dcterms:modified>
</cp:coreProperties>
</file>